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35"/>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278" r:id="rId29"/>
    <p:sldId id="279" r:id="rId30"/>
    <p:sldId id="280" r:id="rId31"/>
    <p:sldId id="281" r:id="rId32"/>
    <p:sldId id="282" r:id="rId33"/>
    <p:sldId id="28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66" d="100"/>
          <a:sy n="66" d="100"/>
        </p:scale>
        <p:origin x="654"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18/10/2024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C7EC-F9BC-B545-8C26-8EDC07CE4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D2AA9-87E1-BC1E-59CD-2E856C64D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BEF7D-DFEC-F11B-DB58-DA76E9889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9911C8-9C87-6FA6-034B-3B97C5A81157}"/>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419351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18/10/2024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18/10/2024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266545" y="1128482"/>
            <a:ext cx="6841307" cy="2123658"/>
          </a:xfrm>
          <a:prstGeom prst="rect">
            <a:avLst/>
          </a:prstGeom>
          <a:noFill/>
        </p:spPr>
        <p:txBody>
          <a:bodyPr wrap="square" rtlCol="0">
            <a:spAutoFit/>
          </a:bodyPr>
          <a:lstStyle/>
          <a:p>
            <a:r>
              <a:rPr lang="en-GB" sz="2000" b="1" u="sng" dirty="0"/>
              <a:t>Bonus Section on Containerisation &amp; VMs</a:t>
            </a:r>
          </a:p>
          <a:p>
            <a:endParaRPr lang="en-GB" dirty="0"/>
          </a:p>
          <a:p>
            <a:r>
              <a:rPr lang="en-GB"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200329"/>
          </a:xfrm>
          <a:prstGeom prst="rect">
            <a:avLst/>
          </a:prstGeom>
          <a:noFill/>
        </p:spPr>
        <p:txBody>
          <a:bodyPr wrap="square">
            <a:spAutoFit/>
          </a:bodyPr>
          <a:lstStyle/>
          <a:p>
            <a:pPr algn="ctr"/>
            <a:r>
              <a:rPr lang="en-GB"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104D021-D01C-47CF-63D6-D8FF6C3B63FA}"/>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AML Workspace</a:t>
            </a:r>
          </a:p>
          <a:p>
            <a:pPr>
              <a:lnSpc>
                <a:spcPct val="120000"/>
              </a:lnSpc>
            </a:pPr>
            <a:endParaRPr lang="en-GB" sz="1600" u="sng" dirty="0"/>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205740" y="1767016"/>
            <a:ext cx="7387778" cy="4645445"/>
          </a:xfrm>
          <a:prstGeom prst="rect">
            <a:avLst/>
          </a:prstGeom>
        </p:spPr>
      </p:pic>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276015" y="1600748"/>
            <a:ext cx="11777441" cy="1776512"/>
          </a:xfrm>
          <a:prstGeom prst="rect">
            <a:avLst/>
          </a:prstGeom>
          <a:noFill/>
        </p:spPr>
        <p:txBody>
          <a:bodyPr wrap="square" rtlCol="0">
            <a:spAutoFit/>
          </a:bodyPr>
          <a:lstStyle/>
          <a:p>
            <a:pPr>
              <a:lnSpc>
                <a:spcPct val="120000"/>
              </a:lnSpc>
            </a:pPr>
            <a:r>
              <a:rPr lang="en-GB" sz="1600" dirty="0"/>
              <a:t>There are 3 ways we can interact with the workspace we’ve just created, these are:</a:t>
            </a:r>
          </a:p>
          <a:p>
            <a:pPr marL="285750" indent="-285750">
              <a:lnSpc>
                <a:spcPct val="120000"/>
              </a:lnSpc>
              <a:buFontTx/>
              <a:buChar char="-"/>
            </a:pPr>
            <a:r>
              <a:rPr lang="en-GB" sz="1600" dirty="0"/>
              <a:t>Studio</a:t>
            </a:r>
          </a:p>
          <a:p>
            <a:pPr marL="285750" indent="-285750">
              <a:lnSpc>
                <a:spcPct val="120000"/>
              </a:lnSpc>
              <a:buFontTx/>
              <a:buChar char="-"/>
            </a:pPr>
            <a:r>
              <a:rPr lang="en-GB" sz="1600" dirty="0"/>
              <a:t>Python SDK v2</a:t>
            </a:r>
          </a:p>
          <a:p>
            <a:pPr marL="285750" indent="-285750">
              <a:lnSpc>
                <a:spcPct val="120000"/>
              </a:lnSpc>
              <a:buFontTx/>
              <a:buChar char="-"/>
            </a:pPr>
            <a:r>
              <a:rPr lang="en-GB" sz="1600" dirty="0"/>
              <a:t>Azure CLI</a:t>
            </a:r>
          </a:p>
          <a:p>
            <a:pPr marL="285750" indent="-285750">
              <a:lnSpc>
                <a:spcPct val="120000"/>
              </a:lnSpc>
              <a:buFontTx/>
              <a:buChar char="-"/>
            </a:pPr>
            <a:endParaRPr lang="en-GB" sz="1600" b="1" dirty="0"/>
          </a:p>
          <a:p>
            <a:pPr>
              <a:lnSpc>
                <a:spcPct val="120000"/>
              </a:lnSpc>
            </a:pPr>
            <a:endParaRPr lang="en-GB" sz="1200" dirty="0"/>
          </a:p>
        </p:txBody>
      </p:sp>
      <p:sp>
        <p:nvSpPr>
          <p:cNvPr id="3" name="TextBox 2">
            <a:extLst>
              <a:ext uri="{FF2B5EF4-FFF2-40B4-BE49-F238E27FC236}">
                <a16:creationId xmlns:a16="http://schemas.microsoft.com/office/drawing/2014/main" id="{78CEC0ED-22B1-A315-58E7-7A87D2E0B4AB}"/>
              </a:ext>
            </a:extLst>
          </p:cNvPr>
          <p:cNvSpPr txBox="1"/>
          <p:nvPr/>
        </p:nvSpPr>
        <p:spPr>
          <a:xfrm>
            <a:off x="205740" y="1098622"/>
            <a:ext cx="8118203" cy="737381"/>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endParaRPr lang="en-GB" sz="1600" u="sng"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B292BA7-9300-C92F-3A8C-C88F28797087}"/>
              </a:ext>
            </a:extLst>
          </p:cNvPr>
          <p:cNvSpPr txBox="1"/>
          <p:nvPr/>
        </p:nvSpPr>
        <p:spPr>
          <a:xfrm>
            <a:off x="205740" y="1098622"/>
            <a:ext cx="8118203" cy="1106713"/>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Python SDK</a:t>
            </a:r>
          </a:p>
          <a:p>
            <a:pPr>
              <a:lnSpc>
                <a:spcPct val="120000"/>
              </a:lnSpc>
            </a:pPr>
            <a:endParaRPr lang="en-GB" sz="1600" u="sng" dirty="0"/>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F56877-E95D-6037-61A7-629F79F472CC}"/>
              </a:ext>
            </a:extLst>
          </p:cNvPr>
          <p:cNvSpPr txBox="1"/>
          <p:nvPr/>
        </p:nvSpPr>
        <p:spPr>
          <a:xfrm>
            <a:off x="205740" y="1098622"/>
            <a:ext cx="3430089" cy="1175706"/>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CLI</a:t>
            </a: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4267202" y="1229333"/>
            <a:ext cx="7211060" cy="5293076"/>
          </a:xfrm>
          <a:prstGeom prst="rect">
            <a:avLst/>
          </a:prstGeom>
        </p:spPr>
      </p:pic>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1EE320-78F6-9D13-8CA3-6E60F6AB6428}"/>
              </a:ext>
            </a:extLst>
          </p:cNvPr>
          <p:cNvSpPr txBox="1"/>
          <p:nvPr/>
        </p:nvSpPr>
        <p:spPr>
          <a:xfrm>
            <a:off x="205740" y="1098622"/>
            <a:ext cx="6485346" cy="437043"/>
          </a:xfrm>
          <a:prstGeom prst="rect">
            <a:avLst/>
          </a:prstGeom>
          <a:noFill/>
        </p:spPr>
        <p:txBody>
          <a:bodyPr wrap="square" rtlCol="0">
            <a:spAutoFit/>
          </a:bodyPr>
          <a:lstStyle/>
          <a:p>
            <a:pPr>
              <a:lnSpc>
                <a:spcPct val="120000"/>
              </a:lnSpc>
            </a:pPr>
            <a:r>
              <a:rPr lang="en-GB" sz="2000" b="1" u="sng" dirty="0"/>
              <a:t>Working with data</a:t>
            </a: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295D01-02AF-C13B-3207-68B9EE4BCBB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Datastores</a:t>
            </a:r>
          </a:p>
          <a:p>
            <a:pPr>
              <a:lnSpc>
                <a:spcPct val="120000"/>
              </a:lnSpc>
            </a:pPr>
            <a:endParaRPr lang="en-GB" sz="1600" u="sng" dirty="0"/>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293894" y="1836003"/>
            <a:ext cx="6423312" cy="4536464"/>
          </a:xfrm>
          <a:prstGeom prst="rect">
            <a:avLst/>
          </a:prstGeom>
        </p:spPr>
      </p:pic>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F417A-D815-2460-4EC9-9A877894AF7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352976" y="1705429"/>
            <a:ext cx="4350900" cy="4740068"/>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615109" y="3144707"/>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615109" y="1433076"/>
            <a:ext cx="6223915" cy="1396640"/>
          </a:xfrm>
          <a:prstGeom prst="rect">
            <a:avLst/>
          </a:prstGeom>
        </p:spPr>
      </p:pic>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D369E6-D439-44F3-3741-75CB7C56F5A0}"/>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28615" y="1701218"/>
            <a:ext cx="6465965" cy="4888269"/>
          </a:xfrm>
          <a:prstGeom prst="rect">
            <a:avLst/>
          </a:prstGeom>
        </p:spPr>
      </p:pic>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3F28DC8-A0FB-BE4E-4F85-B9922E0A2E5D}"/>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275316" y="1748970"/>
            <a:ext cx="4920977" cy="4833259"/>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02F053-1F40-ECFD-4503-A2FB442552D2}"/>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398686" y="1836002"/>
            <a:ext cx="5827792" cy="4455940"/>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B7E6F21-FAF3-37BD-C9CE-B68DBCCEB46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73314" y="1700083"/>
            <a:ext cx="7436972" cy="4719022"/>
          </a:xfrm>
          <a:prstGeom prst="rect">
            <a:avLst/>
          </a:prstGeom>
        </p:spPr>
      </p:pic>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86E6CD-23BD-FEC9-B58C-DB27B9EF33AD}"/>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Curated</a:t>
            </a: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38E959-9EE0-BAFD-AD92-5AAEA265CE2B}"/>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Custom</a:t>
            </a: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BE0ACDF8-102E-F40E-6693-04009107E2A5}"/>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31ECC-49F4-D232-07F4-493F22D9309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F85C6-AF02-C8F0-5AD6-610159BF5FF1}"/>
              </a:ext>
            </a:extLst>
          </p:cNvPr>
          <p:cNvGrpSpPr/>
          <p:nvPr/>
        </p:nvGrpSpPr>
        <p:grpSpPr>
          <a:xfrm>
            <a:off x="99755" y="83129"/>
            <a:ext cx="11953701" cy="1021019"/>
            <a:chOff x="99755" y="83129"/>
            <a:chExt cx="11953701" cy="1021019"/>
          </a:xfrm>
        </p:grpSpPr>
        <p:cxnSp>
          <p:nvCxnSpPr>
            <p:cNvPr id="5" name="Straight Connector 4">
              <a:extLst>
                <a:ext uri="{FF2B5EF4-FFF2-40B4-BE49-F238E27FC236}">
                  <a16:creationId xmlns:a16="http://schemas.microsoft.com/office/drawing/2014/main" id="{04673E84-6F23-E3F9-21E5-6AF8A12CEB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B0C8F25-BF41-30A8-5B21-A7D47795E5C5}"/>
                </a:ext>
              </a:extLst>
            </p:cNvPr>
            <p:cNvSpPr txBox="1"/>
            <p:nvPr/>
          </p:nvSpPr>
          <p:spPr>
            <a:xfrm>
              <a:off x="4372493" y="180818"/>
              <a:ext cx="49890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26BA5B7-C2DA-6B1D-86CB-790B7884AFA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0753E3-DCBF-4DA1-3034-C6093DEAEFC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51AE53-741B-F3FA-1D21-2B0CCCE4C175}"/>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460E8-DFBE-EBC2-251B-D3740045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01538FF-CF77-2B40-171F-A46C1C0276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0959577-6EDE-6EF9-358C-3CEDA315F82C}"/>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369642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22" name="TextBox 21">
            <a:extLst>
              <a:ext uri="{FF2B5EF4-FFF2-40B4-BE49-F238E27FC236}">
                <a16:creationId xmlns:a16="http://schemas.microsoft.com/office/drawing/2014/main" id="{6B0F66DA-47C6-9B3F-5A8E-DACAA49A5777}"/>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Storage &amp; Ingestion Approaches</a:t>
            </a:r>
          </a:p>
          <a:p>
            <a:pPr>
              <a:lnSpc>
                <a:spcPct val="120000"/>
              </a:lnSpc>
            </a:pPr>
            <a:endParaRPr lang="en-GB" sz="16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F5BC282-614D-FD1B-023A-875A3D1A1C14}"/>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1801761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0D35B6-7BD2-1631-DFB7-D5CD6B2FDA77}"/>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0110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2" name="TextBox 21">
            <a:extLst>
              <a:ext uri="{FF2B5EF4-FFF2-40B4-BE49-F238E27FC236}">
                <a16:creationId xmlns:a16="http://schemas.microsoft.com/office/drawing/2014/main" id="{7721C7F5-2728-7F21-D6C6-6E61D89C51C4}"/>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Services for Training Models</a:t>
            </a:r>
          </a:p>
          <a:p>
            <a:pPr>
              <a:lnSpc>
                <a:spcPct val="120000"/>
              </a:lnSpc>
            </a:pPr>
            <a:endParaRPr lang="en-GB" sz="1600" u="sng" dirty="0"/>
          </a:p>
        </p:txBody>
      </p:sp>
    </p:spTree>
    <p:extLst>
      <p:ext uri="{BB962C8B-B14F-4D97-AF65-F5344CB8AC3E}">
        <p14:creationId xmlns:p14="http://schemas.microsoft.com/office/powerpoint/2010/main" val="423086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13" name="TextBox 12">
            <a:extLst>
              <a:ext uri="{FF2B5EF4-FFF2-40B4-BE49-F238E27FC236}">
                <a16:creationId xmlns:a16="http://schemas.microsoft.com/office/drawing/2014/main" id="{407DBACD-1C65-D3EA-E666-7108F6AECC4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 for Model Training</a:t>
            </a:r>
          </a:p>
          <a:p>
            <a:pPr>
              <a:lnSpc>
                <a:spcPct val="120000"/>
              </a:lnSpc>
            </a:pPr>
            <a:endParaRPr lang="en-GB" sz="1600" u="sng" dirty="0"/>
          </a:p>
        </p:txBody>
      </p:sp>
    </p:spTree>
    <p:extLst>
      <p:ext uri="{BB962C8B-B14F-4D97-AF65-F5344CB8AC3E}">
        <p14:creationId xmlns:p14="http://schemas.microsoft.com/office/powerpoint/2010/main" val="9539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C52417-E515-3EBB-A958-2E8E3B50124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Deployment</a:t>
            </a:r>
          </a:p>
          <a:p>
            <a:pPr>
              <a:lnSpc>
                <a:spcPct val="120000"/>
              </a:lnSpc>
            </a:pPr>
            <a:endParaRPr lang="en-GB" sz="1600" u="sng" dirty="0"/>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1804687" y="1866795"/>
            <a:ext cx="7460277" cy="4035242"/>
          </a:xfrm>
          <a:prstGeom prst="rect">
            <a:avLst/>
          </a:prstGeom>
        </p:spPr>
      </p:pic>
    </p:spTree>
    <p:extLst>
      <p:ext uri="{BB962C8B-B14F-4D97-AF65-F5344CB8AC3E}">
        <p14:creationId xmlns:p14="http://schemas.microsoft.com/office/powerpoint/2010/main" val="216385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27552A-7A76-45B4-A5AA-4949C91FF7E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MLOps Architecture Deployment</a:t>
            </a:r>
          </a:p>
          <a:p>
            <a:pPr>
              <a:lnSpc>
                <a:spcPct val="120000"/>
              </a:lnSpc>
            </a:pPr>
            <a:endParaRPr lang="en-GB" sz="1600" u="sng" dirty="0"/>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53245D-B95D-4B62-9A85-962EE3D2F4C9}"/>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Monitoring the Model</a:t>
            </a:r>
          </a:p>
          <a:p>
            <a:pPr>
              <a:lnSpc>
                <a:spcPct val="120000"/>
              </a:lnSpc>
            </a:pPr>
            <a:endParaRPr lang="en-GB" sz="1600" u="sng" dirty="0"/>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62031" y="1766307"/>
            <a:ext cx="5217126" cy="4733206"/>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C2CA20-F733-5F1F-D5C7-A08F38C0641F}"/>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Retraining Approaches</a:t>
            </a:r>
          </a:p>
          <a:p>
            <a:pPr>
              <a:lnSpc>
                <a:spcPct val="120000"/>
              </a:lnSpc>
            </a:pPr>
            <a:endParaRPr lang="en-GB" sz="1600" u="sng" dirty="0"/>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205739" y="1618342"/>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12363</TotalTime>
  <Words>1129</Words>
  <Application>Microsoft Office PowerPoint</Application>
  <PresentationFormat>Widescreen</PresentationFormat>
  <Paragraphs>215</Paragraphs>
  <Slides>32</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511</cp:revision>
  <dcterms:created xsi:type="dcterms:W3CDTF">2021-12-05T12:21:15Z</dcterms:created>
  <dcterms:modified xsi:type="dcterms:W3CDTF">2024-10-18T18:29:31Z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